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6" r:id="rId2"/>
    <p:sldId id="287" r:id="rId3"/>
    <p:sldId id="298" r:id="rId4"/>
    <p:sldId id="299" r:id="rId5"/>
    <p:sldId id="300" r:id="rId6"/>
    <p:sldId id="301" r:id="rId7"/>
    <p:sldId id="302" r:id="rId8"/>
    <p:sldId id="303" r:id="rId9"/>
    <p:sldId id="289" r:id="rId10"/>
    <p:sldId id="290" r:id="rId11"/>
    <p:sldId id="291" r:id="rId12"/>
    <p:sldId id="304" r:id="rId13"/>
    <p:sldId id="305" r:id="rId14"/>
    <p:sldId id="306" r:id="rId15"/>
    <p:sldId id="307" r:id="rId16"/>
    <p:sldId id="309" r:id="rId17"/>
    <p:sldId id="292" r:id="rId18"/>
    <p:sldId id="293" r:id="rId19"/>
    <p:sldId id="294" r:id="rId20"/>
    <p:sldId id="295" r:id="rId21"/>
    <p:sldId id="296" r:id="rId22"/>
    <p:sldId id="308" r:id="rId23"/>
    <p:sldId id="297" r:id="rId24"/>
  </p:sldIdLst>
  <p:sldSz cx="9144000" cy="5143500" type="screen16x9"/>
  <p:notesSz cx="6858000" cy="9144000"/>
  <p:defaultTextStyle>
    <a:defPPr>
      <a:defRPr lang="ru-RU"/>
    </a:defPPr>
    <a:lvl1pPr marL="0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424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848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7272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9696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2120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4545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6969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9393" algn="l" defTabSz="9048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3F99"/>
    <a:srgbClr val="89475B"/>
    <a:srgbClr val="914E45"/>
    <a:srgbClr val="D5ACA6"/>
    <a:srgbClr val="A92121"/>
    <a:srgbClr val="B51515"/>
    <a:srgbClr val="990000"/>
    <a:srgbClr val="FF8E00"/>
    <a:srgbClr val="BF805D"/>
    <a:srgbClr val="CEA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0" autoAdjust="0"/>
    <p:restoredTop sz="94660"/>
  </p:normalViewPr>
  <p:slideViewPr>
    <p:cSldViewPr>
      <p:cViewPr varScale="1">
        <p:scale>
          <a:sx n="145" d="100"/>
          <a:sy n="145" d="100"/>
        </p:scale>
        <p:origin x="120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bekmukhamedrr\Desktop\&#1051;&#1080;&#1089;&#1090;%20Microsoft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kmukhamedr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400" dirty="0"/>
              <a:t>Состав книжного фонда (печатные издания)</a:t>
            </a:r>
          </a:p>
          <a:p>
            <a:pPr>
              <a:defRPr sz="2000"/>
            </a:pPr>
            <a:r>
              <a:rPr lang="ru-RU" sz="2400" dirty="0"/>
              <a:t>на 01.01.2023</a:t>
            </a:r>
          </a:p>
        </c:rich>
      </c:tx>
      <c:layout>
        <c:manualLayout>
          <c:xMode val="edge"/>
          <c:yMode val="edge"/>
          <c:x val="0.11607816770940119"/>
          <c:y val="7.8995705411952239E-3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201"/>
      </c:pieChart>
    </c:plotArea>
    <c:legend>
      <c:legendPos val="r"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900"/>
      </a:pPr>
      <a:endParaRPr lang="ru-RU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Лист2!$D$2</c:f>
              <c:strCache>
                <c:ptCount val="1"/>
                <c:pt idx="0">
                  <c:v>Литература, переданная по акту безвозмедной передачи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Лист2!$D$3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</c:ser>
        <c:ser>
          <c:idx val="2"/>
          <c:order val="1"/>
          <c:tx>
            <c:strRef>
              <c:f>Лист2!$C$2</c:f>
              <c:strCache>
                <c:ptCount val="1"/>
                <c:pt idx="0">
                  <c:v>Литература, предоставленная взамен утерянных изданий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Лист2!$C$3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</c:ser>
        <c:ser>
          <c:idx val="0"/>
          <c:order val="2"/>
          <c:tx>
            <c:strRef>
              <c:f>Лист2!$A$2</c:f>
              <c:strCache>
                <c:ptCount val="1"/>
                <c:pt idx="0">
                  <c:v>Издательско-полиграфический комплекс университета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Лист2!$A$3</c:f>
              <c:numCache>
                <c:formatCode>General</c:formatCode>
                <c:ptCount val="1"/>
                <c:pt idx="0">
                  <c:v>2297</c:v>
                </c:pt>
              </c:numCache>
            </c:numRef>
          </c:val>
        </c:ser>
        <c:ser>
          <c:idx val="1"/>
          <c:order val="3"/>
          <c:tx>
            <c:strRef>
              <c:f>Лист2!$B$2</c:f>
              <c:strCache>
                <c:ptCount val="1"/>
                <c:pt idx="0">
                  <c:v>Литература, приобретенная по договору поставки из ведущих издательств: ИНФРА-М, КНОРУС, Проспект и т.д.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Лист2!$B$3</c:f>
              <c:numCache>
                <c:formatCode>General</c:formatCode>
                <c:ptCount val="1"/>
                <c:pt idx="0">
                  <c:v>3531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0"/>
        <c:axId val="157683992"/>
        <c:axId val="109457512"/>
      </c:barChart>
      <c:catAx>
        <c:axId val="157683992"/>
        <c:scaling>
          <c:orientation val="minMax"/>
        </c:scaling>
        <c:delete val="1"/>
        <c:axPos val="b"/>
        <c:majorTickMark val="none"/>
        <c:minorTickMark val="none"/>
        <c:tickLblPos val="nextTo"/>
        <c:crossAx val="109457512"/>
        <c:crosses val="autoZero"/>
        <c:auto val="1"/>
        <c:lblAlgn val="ctr"/>
        <c:lblOffset val="100"/>
        <c:noMultiLvlLbl val="0"/>
      </c:catAx>
      <c:valAx>
        <c:axId val="109457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57683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2532426555409521E-2"/>
          <c:y val="0.60857150183437281"/>
          <c:w val="0.85493514688918093"/>
          <c:h val="0.36619214395919725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100"/>
      </a:pPr>
      <a:endParaRPr lang="ru-RU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0866667" cy="685714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0.03218</cdr:x>
      <cdr:y>0.23126</cdr:y>
    </cdr:from>
    <cdr:to>
      <cdr:x>0.49309</cdr:x>
      <cdr:y>0.48507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1372" y="1115358"/>
          <a:ext cx="3600400" cy="12241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i="1" dirty="0"/>
            <a:t>Печатные издания и </a:t>
          </a:r>
          <a:endParaRPr lang="ru-RU" sz="1800" i="1" dirty="0" smtClean="0"/>
        </a:p>
        <a:p xmlns:a="http://schemas.openxmlformats.org/drawingml/2006/main">
          <a:pPr algn="ctr"/>
          <a:r>
            <a:rPr lang="ru-RU" sz="1800" i="1" dirty="0" smtClean="0"/>
            <a:t>неопубликованные документы</a:t>
          </a:r>
        </a:p>
        <a:p xmlns:a="http://schemas.openxmlformats.org/drawingml/2006/main">
          <a:pPr algn="ctr"/>
          <a:r>
            <a:rPr lang="ru-RU" sz="1800" b="1" i="1" dirty="0"/>
            <a:t>756 547</a:t>
          </a:r>
          <a:r>
            <a:rPr lang="ru-RU" sz="1800" b="1" i="1" dirty="0" smtClean="0"/>
            <a:t> 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0.57605</cdr:x>
      <cdr:y>0.32084</cdr:y>
    </cdr:from>
    <cdr:to>
      <cdr:x>0.81295</cdr:x>
      <cdr:y>0.63437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99844" y="1547406"/>
          <a:ext cx="1850504" cy="1512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i="1" dirty="0"/>
            <a:t>Сетевые </a:t>
          </a:r>
          <a:r>
            <a:rPr lang="ru-RU" sz="1800" i="1" dirty="0" smtClean="0"/>
            <a:t>удаленные </a:t>
          </a:r>
        </a:p>
        <a:p xmlns:a="http://schemas.openxmlformats.org/drawingml/2006/main">
          <a:pPr algn="ctr"/>
          <a:r>
            <a:rPr lang="ru-RU" sz="1800" i="1" dirty="0" smtClean="0"/>
            <a:t>электронные </a:t>
          </a:r>
          <a:r>
            <a:rPr lang="ru-RU" sz="1800" i="1" dirty="0"/>
            <a:t>ресурсы </a:t>
          </a:r>
          <a:endParaRPr lang="ru-RU" sz="1800" i="1" dirty="0" smtClean="0"/>
        </a:p>
        <a:p xmlns:a="http://schemas.openxmlformats.org/drawingml/2006/main">
          <a:pPr algn="ctr">
            <a:lnSpc>
              <a:spcPct val="107000"/>
            </a:lnSpc>
            <a:spcAft>
              <a:spcPts val="0"/>
            </a:spcAft>
          </a:pPr>
          <a:r>
            <a:rPr lang="ru-RU" sz="1800" b="1" i="1" dirty="0" smtClean="0">
              <a:effectLst/>
            </a:rPr>
            <a:t>1 327 733</a:t>
          </a:r>
          <a:endParaRPr lang="ru-RU" sz="3200" b="1" i="1" dirty="0">
            <a:ea typeface="Calibri"/>
            <a:cs typeface="Times New Roman"/>
          </a:endParaRPr>
        </a:p>
      </cdr:txBody>
    </cdr:sp>
  </cdr:relSizeAnchor>
  <cdr:relSizeAnchor xmlns:cdr="http://schemas.openxmlformats.org/drawingml/2006/chartDrawing">
    <cdr:from>
      <cdr:x>0</cdr:x>
      <cdr:y>0.80024</cdr:y>
    </cdr:from>
    <cdr:to>
      <cdr:x>0.22438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3956219"/>
          <a:ext cx="2051720" cy="987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i="1" dirty="0"/>
            <a:t>Сетевые локальные </a:t>
          </a:r>
          <a:endParaRPr lang="ru-RU" sz="1800" i="1" dirty="0" smtClean="0"/>
        </a:p>
        <a:p xmlns:a="http://schemas.openxmlformats.org/drawingml/2006/main">
          <a:pPr algn="ctr"/>
          <a:r>
            <a:rPr lang="ru-RU" sz="1800" i="1" dirty="0" smtClean="0"/>
            <a:t>документы</a:t>
          </a:r>
        </a:p>
        <a:p xmlns:a="http://schemas.openxmlformats.org/drawingml/2006/main">
          <a:pPr algn="ctr"/>
          <a:r>
            <a:rPr lang="ru-RU" sz="1800" b="1" i="1" dirty="0" smtClean="0"/>
            <a:t>2547</a:t>
          </a:r>
          <a:endParaRPr lang="ru-RU" sz="1800" b="1" i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CC162D-8C97-468A-97C8-94F60186A0D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4D0E-5378-4146-A6ED-4C3A29DF6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68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509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017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526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034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2543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051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99560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068" algn="l" defTabSz="457017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4D0E-5378-4146-A6ED-4C3A29DF6E3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36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4D0E-5378-4146-A6ED-4C3A29DF6E3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753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7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2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4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9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4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8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7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9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2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4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69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93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24" indent="0">
              <a:buNone/>
              <a:defRPr sz="2000" b="1"/>
            </a:lvl2pPr>
            <a:lvl3pPr marL="904848" indent="0">
              <a:buNone/>
              <a:defRPr sz="1800" b="1"/>
            </a:lvl3pPr>
            <a:lvl4pPr marL="1357272" indent="0">
              <a:buNone/>
              <a:defRPr sz="1600" b="1"/>
            </a:lvl4pPr>
            <a:lvl5pPr marL="1809696" indent="0">
              <a:buNone/>
              <a:defRPr sz="1600" b="1"/>
            </a:lvl5pPr>
            <a:lvl6pPr marL="2262120" indent="0">
              <a:buNone/>
              <a:defRPr sz="1600" b="1"/>
            </a:lvl6pPr>
            <a:lvl7pPr marL="2714545" indent="0">
              <a:buNone/>
              <a:defRPr sz="1600" b="1"/>
            </a:lvl7pPr>
            <a:lvl8pPr marL="3166969" indent="0">
              <a:buNone/>
              <a:defRPr sz="1600" b="1"/>
            </a:lvl8pPr>
            <a:lvl9pPr marL="36193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424" indent="0">
              <a:buNone/>
              <a:defRPr sz="2000" b="1"/>
            </a:lvl2pPr>
            <a:lvl3pPr marL="904848" indent="0">
              <a:buNone/>
              <a:defRPr sz="1800" b="1"/>
            </a:lvl3pPr>
            <a:lvl4pPr marL="1357272" indent="0">
              <a:buNone/>
              <a:defRPr sz="1600" b="1"/>
            </a:lvl4pPr>
            <a:lvl5pPr marL="1809696" indent="0">
              <a:buNone/>
              <a:defRPr sz="1600" b="1"/>
            </a:lvl5pPr>
            <a:lvl6pPr marL="2262120" indent="0">
              <a:buNone/>
              <a:defRPr sz="1600" b="1"/>
            </a:lvl6pPr>
            <a:lvl7pPr marL="2714545" indent="0">
              <a:buNone/>
              <a:defRPr sz="1600" b="1"/>
            </a:lvl7pPr>
            <a:lvl8pPr marL="3166969" indent="0">
              <a:buNone/>
              <a:defRPr sz="1600" b="1"/>
            </a:lvl8pPr>
            <a:lvl9pPr marL="361939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8"/>
            <a:ext cx="5111750" cy="438983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2424" indent="0">
              <a:buNone/>
              <a:defRPr sz="1200"/>
            </a:lvl2pPr>
            <a:lvl3pPr marL="904848" indent="0">
              <a:buNone/>
              <a:defRPr sz="1000"/>
            </a:lvl3pPr>
            <a:lvl4pPr marL="1357272" indent="0">
              <a:buNone/>
              <a:defRPr sz="900"/>
            </a:lvl4pPr>
            <a:lvl5pPr marL="1809696" indent="0">
              <a:buNone/>
              <a:defRPr sz="900"/>
            </a:lvl5pPr>
            <a:lvl6pPr marL="2262120" indent="0">
              <a:buNone/>
              <a:defRPr sz="900"/>
            </a:lvl6pPr>
            <a:lvl7pPr marL="2714545" indent="0">
              <a:buNone/>
              <a:defRPr sz="900"/>
            </a:lvl7pPr>
            <a:lvl8pPr marL="3166969" indent="0">
              <a:buNone/>
              <a:defRPr sz="900"/>
            </a:lvl8pPr>
            <a:lvl9pPr marL="36193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100"/>
            </a:lvl1pPr>
            <a:lvl2pPr marL="452424" indent="0">
              <a:buNone/>
              <a:defRPr sz="2700"/>
            </a:lvl2pPr>
            <a:lvl3pPr marL="904848" indent="0">
              <a:buNone/>
              <a:defRPr sz="2400"/>
            </a:lvl3pPr>
            <a:lvl4pPr marL="1357272" indent="0">
              <a:buNone/>
              <a:defRPr sz="2000"/>
            </a:lvl4pPr>
            <a:lvl5pPr marL="1809696" indent="0">
              <a:buNone/>
              <a:defRPr sz="2000"/>
            </a:lvl5pPr>
            <a:lvl6pPr marL="2262120" indent="0">
              <a:buNone/>
              <a:defRPr sz="2000"/>
            </a:lvl6pPr>
            <a:lvl7pPr marL="2714545" indent="0">
              <a:buNone/>
              <a:defRPr sz="2000"/>
            </a:lvl7pPr>
            <a:lvl8pPr marL="3166969" indent="0">
              <a:buNone/>
              <a:defRPr sz="2000"/>
            </a:lvl8pPr>
            <a:lvl9pPr marL="361939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2424" indent="0">
              <a:buNone/>
              <a:defRPr sz="1200"/>
            </a:lvl2pPr>
            <a:lvl3pPr marL="904848" indent="0">
              <a:buNone/>
              <a:defRPr sz="1000"/>
            </a:lvl3pPr>
            <a:lvl4pPr marL="1357272" indent="0">
              <a:buNone/>
              <a:defRPr sz="900"/>
            </a:lvl4pPr>
            <a:lvl5pPr marL="1809696" indent="0">
              <a:buNone/>
              <a:defRPr sz="900"/>
            </a:lvl5pPr>
            <a:lvl6pPr marL="2262120" indent="0">
              <a:buNone/>
              <a:defRPr sz="900"/>
            </a:lvl6pPr>
            <a:lvl7pPr marL="2714545" indent="0">
              <a:buNone/>
              <a:defRPr sz="900"/>
            </a:lvl7pPr>
            <a:lvl8pPr marL="3166969" indent="0">
              <a:buNone/>
              <a:defRPr sz="900"/>
            </a:lvl8pPr>
            <a:lvl9pPr marL="361939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33F99">
                <a:lumMod val="71000"/>
                <a:lumOff val="29000"/>
              </a:srgbClr>
            </a:gs>
            <a:gs pos="91000">
              <a:srgbClr val="A1B4D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0485" tIns="45242" rIns="90485" bIns="45242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0485" tIns="45242" rIns="90485" bIns="4524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3"/>
            <a:ext cx="2133600" cy="273844"/>
          </a:xfrm>
          <a:prstGeom prst="rect">
            <a:avLst/>
          </a:prstGeom>
        </p:spPr>
        <p:txBody>
          <a:bodyPr vert="horz" lIns="90485" tIns="45242" rIns="90485" bIns="452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0485" tIns="45242" rIns="90485" bIns="452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1" y="4767263"/>
            <a:ext cx="2133600" cy="273844"/>
          </a:xfrm>
          <a:prstGeom prst="rect">
            <a:avLst/>
          </a:prstGeom>
        </p:spPr>
        <p:txBody>
          <a:bodyPr vert="horz" lIns="90485" tIns="45242" rIns="90485" bIns="452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48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318" indent="-339318" algn="l" defTabSz="90484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35189" indent="-282765" algn="l" defTabSz="9048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060" indent="-226212" algn="l" defTabSz="9048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3484" indent="-226212" algn="l" defTabSz="9048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5908" indent="-226212" algn="l" defTabSz="9048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333" indent="-226212" algn="l" defTabSz="904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40757" indent="-226212" algn="l" defTabSz="904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3181" indent="-226212" algn="l" defTabSz="904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5605" indent="-226212" algn="l" defTabSz="9048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424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848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7272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696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120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4545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6969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9393" algn="l" defTabSz="90484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ekmukhamedrr\Downloads\182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7" r="14623"/>
          <a:stretch/>
        </p:blipFill>
        <p:spPr bwMode="auto">
          <a:xfrm>
            <a:off x="36512" y="-19738"/>
            <a:ext cx="9144000" cy="516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779662"/>
            <a:ext cx="7776864" cy="2816137"/>
          </a:xfrm>
          <a:prstGeom prst="rect">
            <a:avLst/>
          </a:prstGeom>
          <a:solidFill>
            <a:schemeClr val="accent1">
              <a:lumMod val="40000"/>
              <a:lumOff val="60000"/>
              <a:alpha val="33000"/>
            </a:schemeClr>
          </a:solidFill>
        </p:spPr>
        <p:txBody>
          <a:bodyPr wrap="square" lIns="45702" tIns="22851" rIns="45702" bIns="22851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B3EB1"/>
                </a:solidFill>
                <a:latin typeface="Bookman Old Style" pitchFamily="18" charset="0"/>
              </a:rPr>
              <a:t>О развитии и совершенствовании работы учебной библиотеки университета</a:t>
            </a:r>
          </a:p>
          <a:p>
            <a:pPr algn="ctr"/>
            <a:r>
              <a:rPr lang="ru-RU" sz="3600" b="1" i="1" dirty="0" smtClean="0">
                <a:solidFill>
                  <a:srgbClr val="0B3EB1"/>
                </a:solidFill>
                <a:latin typeface="Bookman Old Style" pitchFamily="18" charset="0"/>
              </a:rPr>
              <a:t>2022</a:t>
            </a:r>
            <a:endParaRPr lang="ru-RU" sz="3600" b="1" i="1" dirty="0">
              <a:solidFill>
                <a:srgbClr val="0B3EB1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1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563639"/>
            <a:ext cx="8856984" cy="3096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52270" y="88241"/>
            <a:ext cx="8784226" cy="4355020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Сопровождение результатов научной деятельности профессорско-преподавательского состава за 2022 </a:t>
            </a:r>
            <a:r>
              <a:rPr lang="ru-RU" sz="2000" b="1" dirty="0" smtClean="0">
                <a:solidFill>
                  <a:schemeClr val="bg1"/>
                </a:solidFill>
              </a:rPr>
              <a:t>год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285636" indent="-285636">
              <a:buFont typeface="Arial" pitchFamily="34" charset="0"/>
              <a:buChar char="•"/>
            </a:pPr>
            <a:r>
              <a:rPr lang="ru-RU" sz="2400" b="1" dirty="0"/>
              <a:t>Загружено/отредактировано </a:t>
            </a:r>
            <a:r>
              <a:rPr lang="ru-RU" sz="2400" b="1" dirty="0" smtClean="0"/>
              <a:t>библиографических записей 592;</a:t>
            </a:r>
          </a:p>
          <a:p>
            <a:pPr marL="285636" indent="-285636">
              <a:buFont typeface="Arial" pitchFamily="34" charset="0"/>
              <a:buChar char="•"/>
            </a:pPr>
            <a:endParaRPr lang="ru-RU" sz="2400" b="1" dirty="0"/>
          </a:p>
          <a:p>
            <a:pPr marL="285636" indent="-285636">
              <a:buFont typeface="Arial" pitchFamily="34" charset="0"/>
              <a:buChar char="•"/>
            </a:pPr>
            <a:r>
              <a:rPr lang="ru-RU" sz="2400" b="1" dirty="0"/>
              <a:t>Привязано ссылок к публикациям 1515</a:t>
            </a:r>
            <a:r>
              <a:rPr lang="ru-RU" sz="2400" b="1" dirty="0" smtClean="0"/>
              <a:t>;</a:t>
            </a:r>
          </a:p>
          <a:p>
            <a:pPr marL="285636" indent="-285636">
              <a:buFont typeface="Arial" pitchFamily="34" charset="0"/>
              <a:buChar char="•"/>
            </a:pPr>
            <a:endParaRPr lang="ru-RU" sz="2400" b="1" dirty="0"/>
          </a:p>
          <a:p>
            <a:pPr marL="285636" indent="-285636">
              <a:buFont typeface="Arial" pitchFamily="34" charset="0"/>
              <a:buChar char="•"/>
            </a:pPr>
            <a:r>
              <a:rPr lang="ru-RU" sz="2400" b="1" dirty="0"/>
              <a:t>Загружено статей и сборников 1582</a:t>
            </a:r>
            <a:r>
              <a:rPr lang="ru-RU" sz="2400" b="1" dirty="0" smtClean="0"/>
              <a:t>;</a:t>
            </a:r>
          </a:p>
          <a:p>
            <a:pPr marL="285636" indent="-285636">
              <a:buFont typeface="Arial" pitchFamily="34" charset="0"/>
              <a:buChar char="•"/>
            </a:pPr>
            <a:endParaRPr lang="ru-RU" sz="2400" b="1" dirty="0"/>
          </a:p>
          <a:p>
            <a:pPr marL="285636" indent="-285636">
              <a:buFont typeface="Arial" pitchFamily="34" charset="0"/>
              <a:buChar char="•"/>
            </a:pPr>
            <a:r>
              <a:rPr lang="ru-RU" sz="2400" b="1" dirty="0"/>
              <a:t>Загружено статей из журналов 214.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49529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130103" y="808098"/>
            <a:ext cx="2550927" cy="413016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984" y="808098"/>
            <a:ext cx="2483845" cy="41301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4265" y="124233"/>
            <a:ext cx="8747739" cy="969478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Распределение публикаций авторов университета в РИНЦ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 </a:t>
            </a:r>
            <a:r>
              <a:rPr lang="ru-RU" sz="2000" b="1" dirty="0">
                <a:solidFill>
                  <a:schemeClr val="bg1"/>
                </a:solidFill>
              </a:rPr>
              <a:t>типу и научным направлениям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3998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53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078" y="1"/>
            <a:ext cx="1011165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2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537012"/>
              </p:ext>
            </p:extLst>
          </p:nvPr>
        </p:nvGraphicFramePr>
        <p:xfrm>
          <a:off x="251520" y="1203596"/>
          <a:ext cx="8640959" cy="31683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4037"/>
                <a:gridCol w="1197944"/>
                <a:gridCol w="1489023"/>
                <a:gridCol w="1356619"/>
                <a:gridCol w="2963336"/>
              </a:tblGrid>
              <a:tr h="62226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Пользователи: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Посещения библиотеки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3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Читатели (чел.)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т.ч. 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Читатели-студенты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Удаленные пользователи</a:t>
                      </a:r>
                      <a:endParaRPr lang="ru-RU" sz="32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(чел.)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Физическими лицами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Обращения к веб-сайту библиотеки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13 074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12 466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17 128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57 265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21 500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1343" y="123478"/>
            <a:ext cx="64763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5. Библиотечное обслуживание пользователей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библиотеки РГЭУ (РИНХ) в 2022 г.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095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58648"/>
              </p:ext>
            </p:extLst>
          </p:nvPr>
        </p:nvGraphicFramePr>
        <p:xfrm>
          <a:off x="107504" y="843558"/>
          <a:ext cx="8928992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7877"/>
                <a:gridCol w="942141"/>
                <a:gridCol w="1176327"/>
                <a:gridCol w="1152128"/>
                <a:gridCol w="936104"/>
                <a:gridCol w="1235940"/>
                <a:gridCol w="1140324"/>
                <a:gridCol w="1368151"/>
              </a:tblGrid>
              <a:tr h="62886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Документы на физических носителях (экз.)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Сетевые электронные документы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Выдано студентам всего: на физических и </a:t>
                      </a:r>
                      <a:r>
                        <a:rPr lang="ru-RU" sz="1600" dirty="0" smtClean="0">
                          <a:effectLst/>
                        </a:rPr>
                        <a:t>электронных </a:t>
                      </a:r>
                      <a:r>
                        <a:rPr lang="ru-RU" sz="1600" dirty="0">
                          <a:effectLst/>
                        </a:rPr>
                        <a:t>носителях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07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Учебные издания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Научные издания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Лит.-</a:t>
                      </a:r>
                      <a:r>
                        <a:rPr lang="ru-RU" sz="1600" dirty="0" err="1" smtClean="0">
                          <a:effectLst/>
                        </a:rPr>
                        <a:t>худож</a:t>
                      </a:r>
                      <a:r>
                        <a:rPr lang="ru-RU" sz="1600" dirty="0" smtClean="0">
                          <a:effectLst/>
                        </a:rPr>
                        <a:t>. </a:t>
                      </a:r>
                      <a:r>
                        <a:rPr lang="ru-RU" sz="1600" dirty="0">
                          <a:effectLst/>
                        </a:rPr>
                        <a:t>издания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Сетевые локальные документы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Сетевые удаленные документы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99 981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70 354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28 924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703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34 017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2 068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31 949</a:t>
                      </a:r>
                      <a:endParaRPr lang="ru-RU" sz="3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118 747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67744" y="123478"/>
            <a:ext cx="49968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6. Выдано документов за 2022 год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1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483068"/>
              </p:ext>
            </p:extLst>
          </p:nvPr>
        </p:nvGraphicFramePr>
        <p:xfrm>
          <a:off x="632312" y="411510"/>
          <a:ext cx="7828120" cy="4660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296"/>
                <a:gridCol w="1008112"/>
                <a:gridCol w="4633004"/>
                <a:gridCol w="1775708"/>
              </a:tblGrid>
              <a:tr h="1439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N/N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Организатор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4438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25.02.2022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IPR SMART — новая цифровая экосистема: специальные сервисы для сотрудников научных библиотек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ЭБС </a:t>
                      </a:r>
                      <a:r>
                        <a:rPr lang="en-US" sz="1200">
                          <a:effectLst/>
                        </a:rPr>
                        <a:t>IPR Smart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5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21.04.2022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10-й юбилейный ежегодный научно-практический семинар «Библиотеки в мире информационных технологий: автоматизация, ресурсы, сервисы, инновации»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ГПНТБ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5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12.04.2022-20.04.2022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Программа «Обеспечение безопасности персональных данных при их обработке в информационных системах»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РГЭУ (РИНХ)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10443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7.11.2022-10.11.2022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X</a:t>
                      </a:r>
                      <a:r>
                        <a:rPr lang="ru-RU" sz="1200">
                          <a:effectLst/>
                        </a:rPr>
                        <a:t> региональная научно-практическая конференция «Вузовская библиотека </a:t>
                      </a:r>
                      <a:r>
                        <a:rPr lang="en-US" sz="1200">
                          <a:effectLst/>
                        </a:rPr>
                        <a:t>XXI</a:t>
                      </a:r>
                      <a:r>
                        <a:rPr lang="ru-RU" sz="1200">
                          <a:effectLst/>
                        </a:rPr>
                        <a:t> века: перспективы развития». Южного федерального университета, организатор конференции – Зональная научная библиотека им. Ю. А. Жданова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Южный федеральный университет, Зональная научная библиотека им. Ю. А. Жданова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11945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14.12.2022-16.12.2022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Онлайн-семинар «Экспертиза книжных памятников», включающий вопросы для обсуждения: «Экспертиза коллекций. Экспертиза единичных книжных памятников», «Экспертиза объектов, относящихся к книжным памятникам по хронологическому и социально значимым критериям».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РГБ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  <a:tr h="59395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17.11.2022-16.03.2022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Курсы повышения квалификации «Современные технологии в библиотечной работе»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ЭБС «Лань»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1166" marR="51166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44506" y="-20538"/>
            <a:ext cx="68999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7. Мероприятия по повышению квалификации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77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:\ОИТ\фото к отчету\A2gWvMn5k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12159"/>
            <a:ext cx="2928429" cy="428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ОИТ\фото к отчету\tXVxuIslx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18" y="612159"/>
            <a:ext cx="2520280" cy="42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2237" y="83408"/>
            <a:ext cx="4147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Книжно</a:t>
            </a:r>
            <a:r>
              <a:rPr lang="ru-RU" sz="2000" b="1" dirty="0" smtClean="0">
                <a:solidFill>
                  <a:schemeClr val="bg1"/>
                </a:solidFill>
              </a:rPr>
              <a:t>-иллюстративные выставки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5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6798"/>
            <a:ext cx="542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Популяризация научной деятельности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ученых университета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V:\ОИТ\фото к отчету\AJBkgGSzu8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9"/>
          <a:stretch/>
        </p:blipFill>
        <p:spPr bwMode="auto">
          <a:xfrm>
            <a:off x="4069412" y="1491630"/>
            <a:ext cx="4967084" cy="35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:\ОИТ\фото к отчету\zHAcpWT2v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2623"/>
            <a:ext cx="4464497" cy="242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8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9977"/>
            <a:ext cx="8229600" cy="85725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Просветительская деятельность библиотеки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V:\ОИТ\фото к отчету\cUxA5tDrST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31" y="987574"/>
            <a:ext cx="2389645" cy="319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:\ОИТ\фото к отчету\Xs4xUe54QQ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12325" r="8626"/>
          <a:stretch/>
        </p:blipFill>
        <p:spPr bwMode="auto">
          <a:xfrm>
            <a:off x="5826259" y="1131590"/>
            <a:ext cx="3210237" cy="237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V:\ОИТ\фото к отчету\1rv1qypN6-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2"/>
          <a:stretch/>
        </p:blipFill>
        <p:spPr bwMode="auto">
          <a:xfrm>
            <a:off x="2627784" y="2882377"/>
            <a:ext cx="4490817" cy="222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68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323" y="664127"/>
            <a:ext cx="8963440" cy="3922940"/>
          </a:xfrm>
          <a:prstGeom prst="rect">
            <a:avLst/>
          </a:prstGeom>
          <a:noFill/>
        </p:spPr>
        <p:txBody>
          <a:bodyPr wrap="square" lIns="45702" tIns="22851" rIns="45702" bIns="22851" rtlCol="0">
            <a:spAutoFit/>
          </a:bodyPr>
          <a:lstStyle/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Формирование, систематизация, хранение библиотечного фонда и предоставление его </a:t>
            </a:r>
          </a:p>
          <a:p>
            <a:r>
              <a:rPr lang="ru-RU" dirty="0" smtClean="0"/>
              <a:t>в пользование с применением современных технологий;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Эффективная поддержка научной и образовательной деятельности на основе </a:t>
            </a:r>
          </a:p>
          <a:p>
            <a:r>
              <a:rPr lang="ru-RU" dirty="0" smtClean="0"/>
              <a:t>совершенствования информационного обслуживания, доступности и качества предоставляемой информации;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Участие в повышении </a:t>
            </a:r>
            <a:r>
              <a:rPr lang="ru-RU" dirty="0" err="1" smtClean="0"/>
              <a:t>наукометрических</a:t>
            </a:r>
            <a:r>
              <a:rPr lang="ru-RU" dirty="0" smtClean="0"/>
              <a:t> показателей профессорско-преподавательского состава университета;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Аналитическая обработка информации;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Формирование у обучающихся навыков независимого библиотечного пользователя, обучение приемам поиска информации и работе с электронными ресурсами;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Усиление роли библиотеки в процессе воспитания студентов, помощь в формировании полноценной социально активной личности, воспитание патриотизма;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Проектная деятельность библиотеки;</a:t>
            </a:r>
          </a:p>
          <a:p>
            <a:pPr marL="285636" indent="-285636">
              <a:buFont typeface="Arial" pitchFamily="34" charset="0"/>
              <a:buChar char="•"/>
            </a:pPr>
            <a:r>
              <a:rPr lang="ru-RU" dirty="0" smtClean="0"/>
              <a:t>Повышение </a:t>
            </a:r>
            <a:r>
              <a:rPr lang="ru-RU" smtClean="0"/>
              <a:t>профессионального </a:t>
            </a:r>
            <a:r>
              <a:rPr lang="ru-RU" smtClean="0"/>
              <a:t>уровня сотрудников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979712" y="154836"/>
            <a:ext cx="579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Основные направления деятельности библиотеки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3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30324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04848" rtl="0" eaLnBrk="1" latinLnBrk="0" hangingPunct="1">
              <a:spcBef>
                <a:spcPct val="0"/>
              </a:spcBef>
              <a:buNone/>
              <a:defRPr sz="4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</a:rPr>
              <a:t>Гуманитарная деятельность библиотеки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V:\ОИТ\фото к отчету\EdcD--sTXp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/>
          <a:stretch/>
        </p:blipFill>
        <p:spPr bwMode="auto">
          <a:xfrm>
            <a:off x="107504" y="2223716"/>
            <a:ext cx="3744649" cy="281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V:\ОИТ\фото к отчету\UT9HwJW7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56307"/>
            <a:ext cx="5049637" cy="376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47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Основные реализуемые проекты библиотеки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128" name="Picture 8" descr="Cover_Books-.jpg (1360×9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75606"/>
            <a:ext cx="4781328" cy="31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275606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Проекты АРБИКОН: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МАРС (</a:t>
            </a:r>
            <a:r>
              <a:rPr lang="ru-RU" sz="1400" dirty="0" smtClean="0"/>
              <a:t>межрегиональная аналитическая роспись статей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МБА/ЭДД (</a:t>
            </a:r>
            <a:r>
              <a:rPr lang="ru-RU" sz="1400" dirty="0" smtClean="0"/>
              <a:t>Межбиблиотечный абонемент/электронная доставка документов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Проект «Книжные памятники Российской Федерации» (</a:t>
            </a:r>
            <a:r>
              <a:rPr lang="ru-RU" sz="1400" dirty="0"/>
              <a:t>В рамках ФЦП «Культура России»</a:t>
            </a:r>
            <a:r>
              <a:rPr lang="ru-RU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Создание страхового фонда библиотеки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90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Наши партнеры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7"/>
          <a:stretch/>
        </p:blipFill>
        <p:spPr bwMode="auto">
          <a:xfrm>
            <a:off x="0" y="2505074"/>
            <a:ext cx="9144000" cy="172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439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7712" y="195486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0" dirty="0" smtClean="0">
                <a:latin typeface="+mj-lt"/>
              </a:rPr>
              <a:t>Спасибо</a:t>
            </a:r>
          </a:p>
          <a:p>
            <a:pPr algn="ctr"/>
            <a:r>
              <a:rPr lang="ru-RU" sz="10000" dirty="0" smtClean="0">
                <a:latin typeface="+mj-lt"/>
              </a:rPr>
              <a:t>за внимание </a:t>
            </a:r>
          </a:p>
        </p:txBody>
      </p:sp>
    </p:spTree>
    <p:extLst>
      <p:ext uri="{BB962C8B-B14F-4D97-AF65-F5344CB8AC3E}">
        <p14:creationId xmlns:p14="http://schemas.microsoft.com/office/powerpoint/2010/main" val="150695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771907"/>
              </p:ext>
            </p:extLst>
          </p:nvPr>
        </p:nvGraphicFramePr>
        <p:xfrm>
          <a:off x="0" y="199708"/>
          <a:ext cx="9144000" cy="494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67744" y="83408"/>
            <a:ext cx="5248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+mj-lt"/>
              </a:rPr>
              <a:t>Общий фонд библиотеки (учетные единицы)</a:t>
            </a:r>
            <a:endParaRPr lang="ru-RU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69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5409"/>
              </p:ext>
            </p:extLst>
          </p:nvPr>
        </p:nvGraphicFramePr>
        <p:xfrm>
          <a:off x="107505" y="859227"/>
          <a:ext cx="8926744" cy="3440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0119"/>
                <a:gridCol w="1008112"/>
                <a:gridCol w="1008112"/>
                <a:gridCol w="708497"/>
                <a:gridCol w="1235719"/>
                <a:gridCol w="1032553"/>
                <a:gridCol w="818470"/>
                <a:gridCol w="1029297"/>
                <a:gridCol w="1005865"/>
              </a:tblGrid>
              <a:tr h="440264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Сетевые электронные документы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3610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</a:t>
                      </a:r>
                      <a:r>
                        <a:rPr lang="ru-RU" sz="1400" dirty="0" err="1" smtClean="0">
                          <a:effectLst/>
                        </a:rPr>
                        <a:t>локальн</a:t>
                      </a:r>
                      <a:r>
                        <a:rPr lang="ru-RU" sz="1400" dirty="0" smtClean="0">
                          <a:effectLst/>
                        </a:rPr>
                        <a:t>. 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</a:t>
                      </a:r>
                      <a:r>
                        <a:rPr lang="ru-RU" sz="1400" dirty="0" smtClean="0">
                          <a:effectLst/>
                        </a:rPr>
                        <a:t>удален. 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Поступило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Выбыло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883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локальные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удаленные 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локальные </a:t>
                      </a:r>
                      <a:r>
                        <a:rPr lang="ru-RU" sz="1400" dirty="0" smtClean="0">
                          <a:effectLst/>
                        </a:rPr>
                        <a:t>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Сетевые удаленные </a:t>
                      </a:r>
                      <a:r>
                        <a:rPr lang="ru-RU" sz="1400" dirty="0" smtClean="0">
                          <a:effectLst/>
                        </a:rPr>
                        <a:t>документы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598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1 330 280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2 547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1 327 733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14 132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152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13 980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8 425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8 425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81930" y="51470"/>
            <a:ext cx="68819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1. Формирование библиотечного фонда сетевыми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электронными документами за 2022 г.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8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217033"/>
              </p:ext>
            </p:extLst>
          </p:nvPr>
        </p:nvGraphicFramePr>
        <p:xfrm>
          <a:off x="251521" y="411510"/>
          <a:ext cx="8640959" cy="458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1823"/>
                <a:gridCol w="2213160"/>
                <a:gridCol w="2591715"/>
                <a:gridCol w="2334261"/>
              </a:tblGrid>
              <a:tr h="868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Название ЭБС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просмотренных страниц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книговыдач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Количество посещений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00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"Университетская библиотека ONLINE" (biblioclub.ru)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564 143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21 458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25 349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IPR S</a:t>
                      </a:r>
                      <a:r>
                        <a:rPr lang="en-US" sz="1200" u="sng" dirty="0">
                          <a:effectLst/>
                        </a:rPr>
                        <a:t>mart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39 330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6 975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7088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</a:rPr>
                        <a:t>Айбукс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33 826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3 409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1 328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8251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Справочно-информационная полнотекстовая база данных периодических изданий ЭБД OOO «ИВИС»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11 715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4 945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5 996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25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Образовательная платформа «Юрайт»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96 926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1 936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3 352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65358" y="0"/>
            <a:ext cx="62681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Таблица 2. Активность использования ЭБС за 2022 год.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91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850642"/>
              </p:ext>
            </p:extLst>
          </p:nvPr>
        </p:nvGraphicFramePr>
        <p:xfrm>
          <a:off x="251520" y="555526"/>
          <a:ext cx="8352928" cy="4614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7847"/>
                <a:gridCol w="2088463"/>
                <a:gridCol w="2086618"/>
              </a:tblGrid>
              <a:tr h="5340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Укрупненная группа направлений подготовки/специальностей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укрупненной группы направлений подготовки/специальностей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изданий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(включая учебники и учебные пособия)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74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Электронных изданий - всего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25 757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7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В том числе по укрупненным группам направлений подготовки/специальностей</a:t>
                      </a:r>
                      <a:endParaRPr lang="ru-RU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Математика и механика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2 112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Компьютерные и информационные науки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02.00.00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1 857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Информатика и вычислительная техника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09.00.00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2 779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Информационная безопасность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1 389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Управление в технических системах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27.00.00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1 250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Экономика и управление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38.00.00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5 328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Социология и социальная работа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39.00.00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998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Юриспруденция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3 169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Политические науки и регионоведение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1 025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7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Средства массовой информации и информационно-библиотечное дело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42.00.00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987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Сервис и туризм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43.00.00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783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Образование и педагогические науки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44.00.00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1 702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5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Языкознание и литературоведение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45.00.00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2 378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83568" y="20985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Таблица 3. </a:t>
            </a:r>
            <a:r>
              <a:rPr lang="ru-RU" sz="2000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Обеспеченность электронными </a:t>
            </a:r>
            <a:r>
              <a:rPr lang="ru-RU" sz="2000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учебными изданиями</a:t>
            </a:r>
            <a:endParaRPr lang="ru-RU" sz="4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415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0672" y="4515966"/>
            <a:ext cx="8201808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72" y="843558"/>
            <a:ext cx="82018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20381" y="1707654"/>
            <a:ext cx="1580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i="1" dirty="0"/>
              <a:t>У</a:t>
            </a:r>
            <a:r>
              <a:rPr lang="ru-RU" sz="2800" i="1" dirty="0" smtClean="0"/>
              <a:t>чебные </a:t>
            </a:r>
          </a:p>
          <a:p>
            <a:pPr algn="ctr"/>
            <a:r>
              <a:rPr lang="ru-RU" sz="2800" b="1" i="1" dirty="0" smtClean="0"/>
              <a:t>410</a:t>
            </a:r>
            <a:r>
              <a:rPr lang="ru-RU" sz="2800" b="1" i="1" dirty="0"/>
              <a:t> 336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44667" y="1617643"/>
            <a:ext cx="152638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dirty="0" smtClean="0"/>
              <a:t>Научные</a:t>
            </a:r>
          </a:p>
          <a:p>
            <a:pPr algn="ctr"/>
            <a:r>
              <a:rPr lang="ru-RU" sz="2800" b="1" i="1" dirty="0" smtClean="0"/>
              <a:t>328</a:t>
            </a:r>
            <a:r>
              <a:rPr lang="ru-RU" sz="2800" b="1" i="1" dirty="0"/>
              <a:t> 025 </a:t>
            </a:r>
            <a:r>
              <a:rPr lang="ru-RU" sz="2800" i="1" dirty="0" smtClean="0"/>
              <a:t> 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78100" y="4670623"/>
            <a:ext cx="708092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ru-RU" i="1" dirty="0" smtClean="0"/>
              <a:t>Литературно-художественные издания </a:t>
            </a:r>
            <a:r>
              <a:rPr lang="ru-RU" sz="2800" b="1" i="1" dirty="0"/>
              <a:t>18 186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0006" y="142181"/>
            <a:ext cx="5777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Состав книжного фонда (печатные издания (экз.))</a:t>
            </a:r>
          </a:p>
        </p:txBody>
      </p:sp>
    </p:spTree>
    <p:extLst>
      <p:ext uri="{BB962C8B-B14F-4D97-AF65-F5344CB8AC3E}">
        <p14:creationId xmlns:p14="http://schemas.microsoft.com/office/powerpoint/2010/main" val="159567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43977"/>
              </p:ext>
            </p:extLst>
          </p:nvPr>
        </p:nvGraphicFramePr>
        <p:xfrm>
          <a:off x="107503" y="699543"/>
          <a:ext cx="8928993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7949"/>
                <a:gridCol w="905959"/>
                <a:gridCol w="906872"/>
                <a:gridCol w="906872"/>
                <a:gridCol w="1682234"/>
                <a:gridCol w="788907"/>
                <a:gridCol w="936104"/>
                <a:gridCol w="864096"/>
              </a:tblGrid>
              <a:tr h="472780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Библиотечный фонд на физических (материальных) носителях (экз.)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27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Поступило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Выбыло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8379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печатных </a:t>
                      </a:r>
                      <a:r>
                        <a:rPr lang="ru-RU" sz="1600" dirty="0" smtClean="0">
                          <a:effectLst/>
                        </a:rPr>
                        <a:t>изданий </a:t>
                      </a:r>
                      <a:r>
                        <a:rPr lang="ru-RU" sz="1600" dirty="0">
                          <a:effectLst/>
                        </a:rPr>
                        <a:t>и неопубликованных документов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числе: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 печатных </a:t>
                      </a:r>
                      <a:r>
                        <a:rPr lang="ru-RU" sz="1600" dirty="0" smtClean="0">
                          <a:effectLst/>
                        </a:rPr>
                        <a:t>изданий </a:t>
                      </a:r>
                      <a:r>
                        <a:rPr lang="ru-RU" sz="1600" dirty="0">
                          <a:effectLst/>
                        </a:rPr>
                        <a:t>и неопубликованных документов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том числе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1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Учеб. изд.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Науч. изд.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Литер.-худож. издания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Учеб. изд.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Науч. издания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Литер.-худож. издания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2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6008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4 506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1 474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26 419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22 305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4 114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08035" y="-30411"/>
            <a:ext cx="742440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Таблица 4. Формирование библиотечного фонда на физических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(материальных) носителях в 2022г.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244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843558"/>
            <a:ext cx="6552728" cy="42279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23478"/>
            <a:ext cx="8229600" cy="85725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Источники поступления </a:t>
            </a:r>
            <a:r>
              <a:rPr lang="ru-RU" sz="2000" b="1" dirty="0" smtClean="0">
                <a:solidFill>
                  <a:schemeClr val="bg1"/>
                </a:solidFill>
              </a:rPr>
              <a:t>печатных изданий в </a:t>
            </a:r>
            <a:r>
              <a:rPr lang="ru-RU" sz="2000" b="1" dirty="0">
                <a:solidFill>
                  <a:schemeClr val="bg1"/>
                </a:solidFill>
              </a:rPr>
              <a:t>2022 году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804697"/>
              </p:ext>
            </p:extLst>
          </p:nvPr>
        </p:nvGraphicFramePr>
        <p:xfrm>
          <a:off x="1498091" y="843558"/>
          <a:ext cx="6219825" cy="413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54450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887</Words>
  <Application>Microsoft Office PowerPoint</Application>
  <PresentationFormat>Экран (16:9)</PresentationFormat>
  <Paragraphs>257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поступления печатных изданий в 2022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Просветительская деятельность библиотеки</vt:lpstr>
      <vt:lpstr>Презентация PowerPoint</vt:lpstr>
      <vt:lpstr>Основные реализуемые проекты библиотеки</vt:lpstr>
      <vt:lpstr>Наши партнеры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bekmukhamedrr</dc:creator>
  <cp:lastModifiedBy>Валентина Н. Назарова</cp:lastModifiedBy>
  <cp:revision>78</cp:revision>
  <dcterms:created xsi:type="dcterms:W3CDTF">2022-06-17T11:19:19Z</dcterms:created>
  <dcterms:modified xsi:type="dcterms:W3CDTF">2023-02-21T11:00:03Z</dcterms:modified>
</cp:coreProperties>
</file>